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5" r:id="rId9"/>
    <p:sldId id="264" r:id="rId10"/>
    <p:sldId id="263" r:id="rId11"/>
    <p:sldId id="266" r:id="rId12"/>
    <p:sldId id="267" r:id="rId13"/>
    <p:sldId id="275" r:id="rId14"/>
    <p:sldId id="268" r:id="rId15"/>
    <p:sldId id="269" r:id="rId16"/>
    <p:sldId id="271" r:id="rId17"/>
    <p:sldId id="272" r:id="rId18"/>
    <p:sldId id="270" r:id="rId19"/>
    <p:sldId id="273" r:id="rId20"/>
    <p:sldId id="274" r:id="rId21"/>
    <p:sldId id="276" r:id="rId22"/>
    <p:sldId id="279" r:id="rId23"/>
    <p:sldId id="278"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15" autoAdjust="0"/>
  </p:normalViewPr>
  <p:slideViewPr>
    <p:cSldViewPr>
      <p:cViewPr varScale="1">
        <p:scale>
          <a:sx n="67" d="100"/>
          <a:sy n="67" d="100"/>
        </p:scale>
        <p:origin x="-792"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3D949-8FAF-473A-A94B-B3B764983490}" type="datetimeFigureOut">
              <a:rPr lang="en-CA" smtClean="0"/>
              <a:t>22/11/2011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B102E-0712-4AD4-AA9C-014DE5CB698E}"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eacademy.ac.uk/assets/documents/studentengagement/StudentEngagementLiteratureReview.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eerc.wordpress.com/2010/03/09/online-student-engagemen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ascilite.org.au/conferences/sydney10/procs/Beer-full.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vimeo.com/921630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eachertube.com/viewVideo.php?title=What_is_Student_Engagement_&amp;video_id=7820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ed.com/talks/gabe_zichermann_how_games_make_kids_smarter.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b="0" i="0" kern="1200" dirty="0" smtClean="0">
                <a:solidFill>
                  <a:schemeClr val="tx1"/>
                </a:solidFill>
                <a:latin typeface="+mn-lt"/>
                <a:ea typeface="+mn-ea"/>
                <a:cs typeface="+mn-cs"/>
              </a:rPr>
              <a:t>Vicki </a:t>
            </a:r>
            <a:r>
              <a:rPr lang="en-CA" sz="1200" b="0" i="0" kern="1200" dirty="0" err="1" smtClean="0">
                <a:solidFill>
                  <a:schemeClr val="tx1"/>
                </a:solidFill>
                <a:latin typeface="+mn-lt"/>
                <a:ea typeface="+mn-ea"/>
                <a:cs typeface="+mn-cs"/>
              </a:rPr>
              <a:t>Trowler</a:t>
            </a:r>
            <a:r>
              <a:rPr lang="en-CA" sz="1200" b="0" i="0" kern="1200" dirty="0" smtClean="0">
                <a:solidFill>
                  <a:schemeClr val="tx1"/>
                </a:solidFill>
                <a:latin typeface="+mn-lt"/>
                <a:ea typeface="+mn-ea"/>
                <a:cs typeface="+mn-cs"/>
              </a:rPr>
              <a:t>, </a:t>
            </a:r>
            <a:r>
              <a:rPr lang="en-CA" sz="1200" b="0" i="0" kern="1200" dirty="0" smtClean="0">
                <a:solidFill>
                  <a:schemeClr val="tx1"/>
                </a:solidFill>
                <a:latin typeface="+mn-lt"/>
                <a:ea typeface="+mn-ea"/>
                <a:cs typeface="+mn-cs"/>
                <a:hlinkClick r:id="rId3"/>
              </a:rPr>
              <a:t>Student Engagement Literature Review</a:t>
            </a:r>
            <a:endParaRPr lang="en-CA" sz="1200" b="0"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"Coates (2007, 122) describes engagement as “a broad construct intended to</a:t>
            </a:r>
          </a:p>
          <a:p>
            <a:r>
              <a:rPr lang="en-CA" sz="1200" b="0" i="0" kern="1200" dirty="0" smtClean="0">
                <a:solidFill>
                  <a:schemeClr val="tx1"/>
                </a:solidFill>
                <a:latin typeface="+mn-lt"/>
                <a:ea typeface="+mn-ea"/>
                <a:cs typeface="+mn-cs"/>
              </a:rPr>
              <a:t>encompass salient academic as well as certain non-academic aspects of the student</a:t>
            </a:r>
          </a:p>
          <a:p>
            <a:r>
              <a:rPr lang="en-CA" sz="1200" b="0" i="0" kern="1200" dirty="0" smtClean="0">
                <a:solidFill>
                  <a:schemeClr val="tx1"/>
                </a:solidFill>
                <a:latin typeface="+mn-lt"/>
                <a:ea typeface="+mn-ea"/>
                <a:cs typeface="+mn-cs"/>
              </a:rPr>
              <a:t>experience”, comprising the following:</a:t>
            </a:r>
          </a:p>
          <a:p>
            <a:r>
              <a:rPr lang="en-CA" sz="1200" b="0" i="0" kern="1200" dirty="0" smtClean="0">
                <a:solidFill>
                  <a:schemeClr val="tx1"/>
                </a:solidFill>
                <a:latin typeface="+mn-lt"/>
                <a:ea typeface="+mn-ea"/>
                <a:cs typeface="+mn-cs"/>
              </a:rPr>
              <a:t>- active and collaborative learning;</a:t>
            </a:r>
          </a:p>
          <a:p>
            <a:r>
              <a:rPr lang="en-CA" sz="1200" b="0" i="0" kern="1200" dirty="0" smtClean="0">
                <a:solidFill>
                  <a:schemeClr val="tx1"/>
                </a:solidFill>
                <a:latin typeface="+mn-lt"/>
                <a:ea typeface="+mn-ea"/>
                <a:cs typeface="+mn-cs"/>
              </a:rPr>
              <a:t>- participation in challenging academic activities;</a:t>
            </a:r>
          </a:p>
          <a:p>
            <a:r>
              <a:rPr lang="en-CA" sz="1200" b="0" i="0" kern="1200" dirty="0" smtClean="0">
                <a:solidFill>
                  <a:schemeClr val="tx1"/>
                </a:solidFill>
                <a:latin typeface="+mn-lt"/>
                <a:ea typeface="+mn-ea"/>
                <a:cs typeface="+mn-cs"/>
              </a:rPr>
              <a:t>- formative communication with academic staff;</a:t>
            </a:r>
          </a:p>
          <a:p>
            <a:r>
              <a:rPr lang="en-CA" sz="1200" b="0" i="0" kern="1200" dirty="0" smtClean="0">
                <a:solidFill>
                  <a:schemeClr val="tx1"/>
                </a:solidFill>
                <a:latin typeface="+mn-lt"/>
                <a:ea typeface="+mn-ea"/>
                <a:cs typeface="+mn-cs"/>
              </a:rPr>
              <a:t>- involvement in enriching educational experiences;</a:t>
            </a:r>
          </a:p>
          <a:p>
            <a:r>
              <a:rPr lang="en-CA" sz="1200" b="0" i="0" kern="1200" dirty="0" smtClean="0">
                <a:solidFill>
                  <a:schemeClr val="tx1"/>
                </a:solidFill>
                <a:latin typeface="+mn-lt"/>
                <a:ea typeface="+mn-ea"/>
                <a:cs typeface="+mn-cs"/>
              </a:rPr>
              <a:t>- feeling legitimated and supported by university learning communities."</a:t>
            </a:r>
          </a:p>
          <a:p>
            <a:r>
              <a:rPr lang="en-CA" sz="1200" b="0" i="0" kern="1200" dirty="0" smtClean="0">
                <a:solidFill>
                  <a:schemeClr val="tx1"/>
                </a:solidFill>
                <a:latin typeface="+mn-lt"/>
                <a:ea typeface="+mn-ea"/>
                <a:cs typeface="+mn-cs"/>
              </a:rPr>
              <a:t>See also: Examples of positive and negative engagement (p.6)</a:t>
            </a:r>
          </a:p>
          <a:p>
            <a:r>
              <a:rPr lang="en-CA" dirty="0" smtClean="0"/>
              <a:t/>
            </a:r>
            <a:br>
              <a:rPr lang="en-CA" dirty="0" smtClean="0"/>
            </a:br>
            <a:endParaRPr lang="en-CA" dirty="0"/>
          </a:p>
        </p:txBody>
      </p:sp>
      <p:sp>
        <p:nvSpPr>
          <p:cNvPr id="4" name="Slide Number Placeholder 3"/>
          <p:cNvSpPr>
            <a:spLocks noGrp="1"/>
          </p:cNvSpPr>
          <p:nvPr>
            <p:ph type="sldNum" sz="quarter" idx="10"/>
          </p:nvPr>
        </p:nvSpPr>
        <p:spPr/>
        <p:txBody>
          <a:bodyPr/>
          <a:lstStyle/>
          <a:p>
            <a:fld id="{5C9B102E-0712-4AD4-AA9C-014DE5CB698E}" type="slidenum">
              <a:rPr lang="en-CA" smtClean="0"/>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Typical types of engagement, from this report:</a:t>
            </a:r>
          </a:p>
          <a:p>
            <a:r>
              <a:rPr lang="en-CA" dirty="0" smtClean="0"/>
              <a:t>- conversation with faculty</a:t>
            </a:r>
          </a:p>
          <a:p>
            <a:r>
              <a:rPr lang="en-CA" dirty="0" smtClean="0"/>
              <a:t>- taking notes / reading notes</a:t>
            </a:r>
          </a:p>
          <a:p>
            <a:r>
              <a:rPr lang="en-CA" dirty="0" smtClean="0"/>
              <a:t>- collaboration</a:t>
            </a:r>
          </a:p>
          <a:p>
            <a:r>
              <a:rPr lang="en-CA" dirty="0" smtClean="0"/>
              <a:t>- serious conversations</a:t>
            </a:r>
          </a:p>
          <a:p>
            <a:endParaRPr lang="en-CA" dirty="0" smtClean="0"/>
          </a:p>
          <a:p>
            <a:r>
              <a:rPr lang="en-CA" dirty="0" smtClean="0"/>
              <a:t>Also – high impact engagement – “may be </a:t>
            </a:r>
            <a:r>
              <a:rPr lang="en-CA" dirty="0" err="1" smtClean="0"/>
              <a:t>lifechanging</a:t>
            </a:r>
            <a:r>
              <a:rPr lang="en-CA" dirty="0" smtClean="0"/>
              <a:t>” -- *that’s*</a:t>
            </a:r>
            <a:r>
              <a:rPr lang="en-CA" baseline="0" dirty="0" smtClean="0"/>
              <a:t> what we want in a MOOC</a:t>
            </a:r>
            <a:endParaRPr lang="en-CA" dirty="0"/>
          </a:p>
        </p:txBody>
      </p:sp>
      <p:sp>
        <p:nvSpPr>
          <p:cNvPr id="4" name="Slide Number Placeholder 3"/>
          <p:cNvSpPr>
            <a:spLocks noGrp="1"/>
          </p:cNvSpPr>
          <p:nvPr>
            <p:ph type="sldNum" sz="quarter" idx="10"/>
          </p:nvPr>
        </p:nvSpPr>
        <p:spPr/>
        <p:txBody>
          <a:bodyPr/>
          <a:lstStyle/>
          <a:p>
            <a:fld id="{5C9B102E-0712-4AD4-AA9C-014DE5CB698E}" type="slidenum">
              <a:rPr lang="en-CA" smtClean="0"/>
              <a:t>18</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200" b="0" i="0" kern="1200" dirty="0" smtClean="0">
                <a:solidFill>
                  <a:schemeClr val="tx1"/>
                </a:solidFill>
                <a:latin typeface="+mn-lt"/>
                <a:ea typeface="+mn-ea"/>
                <a:cs typeface="+mn-cs"/>
              </a:rPr>
              <a:t/>
            </a:r>
            <a:br>
              <a:rPr lang="en-CA" sz="1200" b="0" i="0" kern="1200" dirty="0" smtClean="0">
                <a:solidFill>
                  <a:schemeClr val="tx1"/>
                </a:solidFill>
                <a:latin typeface="+mn-lt"/>
                <a:ea typeface="+mn-ea"/>
                <a:cs typeface="+mn-cs"/>
              </a:rPr>
            </a:br>
            <a:r>
              <a:rPr lang="en-CA" sz="1200" b="0" i="0" kern="1200" dirty="0" smtClean="0">
                <a:solidFill>
                  <a:schemeClr val="tx1"/>
                </a:solidFill>
                <a:latin typeface="+mn-lt"/>
                <a:ea typeface="+mn-ea"/>
                <a:cs typeface="+mn-cs"/>
              </a:rPr>
              <a:t>From </a:t>
            </a:r>
            <a:r>
              <a:rPr lang="en-CA" sz="1200" b="0" i="0" kern="1200" dirty="0" smtClean="0">
                <a:solidFill>
                  <a:schemeClr val="tx1"/>
                </a:solidFill>
                <a:latin typeface="+mn-lt"/>
                <a:ea typeface="+mn-ea"/>
                <a:cs typeface="+mn-cs"/>
                <a:hlinkClick r:id="rId3"/>
              </a:rPr>
              <a:t>Col</a:t>
            </a:r>
            <a:r>
              <a:rPr lang="en-CA" sz="1200" b="0" i="0" kern="1200" dirty="0" smtClean="0">
                <a:solidFill>
                  <a:schemeClr val="tx1"/>
                </a:solidFill>
                <a:latin typeface="+mn-lt"/>
                <a:ea typeface="+mn-ea"/>
                <a:cs typeface="+mn-cs"/>
              </a:rPr>
              <a:t> - see also Beer, Clark, Jones, </a:t>
            </a:r>
            <a:r>
              <a:rPr lang="en-CA" sz="1200" b="0" i="0" kern="1200" dirty="0" smtClean="0">
                <a:solidFill>
                  <a:schemeClr val="tx1"/>
                </a:solidFill>
                <a:latin typeface="+mn-lt"/>
                <a:ea typeface="+mn-ea"/>
                <a:cs typeface="+mn-cs"/>
                <a:hlinkClick r:id="rId4"/>
              </a:rPr>
              <a:t>Indicators of Engagement</a:t>
            </a:r>
            <a:r>
              <a:rPr lang="en-CA" sz="1200" b="0" i="0" kern="1200" dirty="0" smtClean="0">
                <a:solidFill>
                  <a:schemeClr val="tx1"/>
                </a:solidFill>
                <a:latin typeface="+mn-lt"/>
                <a:ea typeface="+mn-ea"/>
                <a:cs typeface="+mn-cs"/>
              </a:rPr>
              <a:t>, which has much of the same content</a:t>
            </a:r>
          </a:p>
          <a:p>
            <a:r>
              <a:rPr lang="en-CA" sz="1200" b="0" i="0" kern="1200" dirty="0" smtClean="0">
                <a:solidFill>
                  <a:schemeClr val="tx1"/>
                </a:solidFill>
                <a:latin typeface="+mn-lt"/>
                <a:ea typeface="+mn-ea"/>
                <a:cs typeface="+mn-cs"/>
              </a:rPr>
              <a:t/>
            </a:r>
            <a:br>
              <a:rPr lang="en-CA" sz="1200" b="0" i="0" kern="1200" dirty="0" smtClean="0">
                <a:solidFill>
                  <a:schemeClr val="tx1"/>
                </a:solidFill>
                <a:latin typeface="+mn-lt"/>
                <a:ea typeface="+mn-ea"/>
                <a:cs typeface="+mn-cs"/>
              </a:rPr>
            </a:br>
            <a:endParaRPr lang="en-CA" sz="1200" b="0"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Most of the research into measuring student engagement prior to the widespread adoption of online, or web based classes, has concentrated on the simple measure of attendance (Douglas &amp;amp; </a:t>
            </a:r>
            <a:r>
              <a:rPr lang="en-CA" sz="1200" b="0" i="0" kern="1200" dirty="0" err="1" smtClean="0">
                <a:solidFill>
                  <a:schemeClr val="tx1"/>
                </a:solidFill>
                <a:latin typeface="+mn-lt"/>
                <a:ea typeface="+mn-ea"/>
                <a:cs typeface="+mn-cs"/>
              </a:rPr>
              <a:t>Alemanne</a:t>
            </a:r>
            <a:r>
              <a:rPr lang="en-CA" sz="1200" b="0" i="0" kern="1200" dirty="0" smtClean="0">
                <a:solidFill>
                  <a:schemeClr val="tx1"/>
                </a:solidFill>
                <a:latin typeface="+mn-lt"/>
                <a:ea typeface="+mn-ea"/>
                <a:cs typeface="+mn-cs"/>
              </a:rPr>
              <a:t>, 2007). "Stovall (2003) suggests that engagement is defined by a combination of students’ time on task and their willingness to participate in activities. Krause and Coates (2008) say that engagement is the quality of effort students themselves devote to educationally purposeful activities that contribute directly to desired outcomes."</a:t>
            </a:r>
          </a:p>
          <a:p>
            <a:r>
              <a:rPr lang="en-CA" sz="1200" b="0" i="0" kern="1200" dirty="0" smtClean="0">
                <a:solidFill>
                  <a:schemeClr val="tx1"/>
                </a:solidFill>
                <a:latin typeface="+mn-lt"/>
                <a:ea typeface="+mn-ea"/>
                <a:cs typeface="+mn-cs"/>
              </a:rPr>
              <a:t/>
            </a:r>
            <a:br>
              <a:rPr lang="en-CA" sz="1200" b="0" i="0" kern="1200" dirty="0" smtClean="0">
                <a:solidFill>
                  <a:schemeClr val="tx1"/>
                </a:solidFill>
                <a:latin typeface="+mn-lt"/>
                <a:ea typeface="+mn-ea"/>
                <a:cs typeface="+mn-cs"/>
              </a:rPr>
            </a:br>
            <a:endParaRPr lang="en-CA" sz="1200" b="0"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"Additionally, Chen, </a:t>
            </a:r>
            <a:r>
              <a:rPr lang="en-CA" sz="1200" b="0" i="0" kern="1200" dirty="0" err="1" smtClean="0">
                <a:solidFill>
                  <a:schemeClr val="tx1"/>
                </a:solidFill>
                <a:latin typeface="+mn-lt"/>
                <a:ea typeface="+mn-ea"/>
                <a:cs typeface="+mn-cs"/>
              </a:rPr>
              <a:t>Gonyea</a:t>
            </a:r>
            <a:r>
              <a:rPr lang="en-CA" sz="1200" b="0" i="0" kern="1200" dirty="0" smtClean="0">
                <a:solidFill>
                  <a:schemeClr val="tx1"/>
                </a:solidFill>
                <a:latin typeface="+mn-lt"/>
                <a:ea typeface="+mn-ea"/>
                <a:cs typeface="+mn-cs"/>
              </a:rPr>
              <a:t> and </a:t>
            </a:r>
            <a:r>
              <a:rPr lang="en-CA" sz="1200" b="0" i="0" kern="1200" dirty="0" err="1" smtClean="0">
                <a:solidFill>
                  <a:schemeClr val="tx1"/>
                </a:solidFill>
                <a:latin typeface="+mn-lt"/>
                <a:ea typeface="+mn-ea"/>
                <a:cs typeface="+mn-cs"/>
              </a:rPr>
              <a:t>Kuh</a:t>
            </a:r>
            <a:r>
              <a:rPr lang="en-CA" sz="1200" b="0" i="0" kern="1200" dirty="0" smtClean="0">
                <a:solidFill>
                  <a:schemeClr val="tx1"/>
                </a:solidFill>
                <a:latin typeface="+mn-lt"/>
                <a:ea typeface="+mn-ea"/>
                <a:cs typeface="+mn-cs"/>
              </a:rPr>
              <a:t> (2008) say that engagement is the degree to which learners are engaged with their educational activities and that engagement is positively linked to a host of desired outcomes, including high grades, student satisfaction, and perseverance. Other studies define engagement in terms of interest, effort, motivation, time-on-task and suggest that there is a causal relationship between engaged time, that is, the period of time in which students are completely focused on and participating in the learning task, and academic achievement (</a:t>
            </a:r>
            <a:r>
              <a:rPr lang="en-CA" sz="1200" b="0" i="0" kern="1200" dirty="0" err="1" smtClean="0">
                <a:solidFill>
                  <a:schemeClr val="tx1"/>
                </a:solidFill>
                <a:latin typeface="+mn-lt"/>
                <a:ea typeface="+mn-ea"/>
                <a:cs typeface="+mn-cs"/>
              </a:rPr>
              <a:t>Bulger</a:t>
            </a:r>
            <a:r>
              <a:rPr lang="en-CA" sz="1200" b="0" i="0" kern="1200" dirty="0" smtClean="0">
                <a:solidFill>
                  <a:schemeClr val="tx1"/>
                </a:solidFill>
                <a:latin typeface="+mn-lt"/>
                <a:ea typeface="+mn-ea"/>
                <a:cs typeface="+mn-cs"/>
              </a:rPr>
              <a:t> et al., 2008)."</a:t>
            </a:r>
          </a:p>
          <a:p>
            <a:r>
              <a:rPr lang="en-CA" sz="1200" b="0" i="0" kern="1200" dirty="0" smtClean="0">
                <a:solidFill>
                  <a:schemeClr val="tx1"/>
                </a:solidFill>
                <a:latin typeface="+mn-lt"/>
                <a:ea typeface="+mn-ea"/>
                <a:cs typeface="+mn-cs"/>
              </a:rPr>
              <a:t/>
            </a:r>
            <a:br>
              <a:rPr lang="en-CA" sz="1200" b="0" i="0" kern="1200" dirty="0" smtClean="0">
                <a:solidFill>
                  <a:schemeClr val="tx1"/>
                </a:solidFill>
                <a:latin typeface="+mn-lt"/>
                <a:ea typeface="+mn-ea"/>
                <a:cs typeface="+mn-cs"/>
              </a:rPr>
            </a:br>
            <a:endParaRPr lang="en-CA" sz="1200" b="0"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"A basic tenet of the research into engagement is that students’ activity, involvement and effort in their learning tasks is related to their academic achievement. While there does not appear to be a single definition for engagement, the following definition represents an aggregation of the literature. Engagement is seen to comprise active and collaborative learning, participation in challenging academic activities, formative communication with academic staff, involvement in enriching educational experiences, and feeling legitimated and supported by university learning communities (Coates, 2007, p. 122)."</a:t>
            </a:r>
          </a:p>
          <a:p>
            <a:endParaRPr lang="en-CA" dirty="0"/>
          </a:p>
        </p:txBody>
      </p:sp>
      <p:sp>
        <p:nvSpPr>
          <p:cNvPr id="4" name="Slide Number Placeholder 3"/>
          <p:cNvSpPr>
            <a:spLocks noGrp="1"/>
          </p:cNvSpPr>
          <p:nvPr>
            <p:ph type="sldNum" sz="quarter" idx="10"/>
          </p:nvPr>
        </p:nvSpPr>
        <p:spPr/>
        <p:txBody>
          <a:bodyPr/>
          <a:lstStyle/>
          <a:p>
            <a:fld id="{5C9B102E-0712-4AD4-AA9C-014DE5CB698E}" type="slidenum">
              <a:rPr lang="en-CA" smtClean="0"/>
              <a:t>19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smtClean="0">
                <a:solidFill>
                  <a:schemeClr val="tx1"/>
                </a:solidFill>
                <a:latin typeface="+mn-lt"/>
                <a:ea typeface="+mn-ea"/>
                <a:cs typeface="+mn-cs"/>
              </a:rPr>
              <a:t>Esther </a:t>
            </a:r>
            <a:r>
              <a:rPr lang="en-CA" sz="1200" b="0" i="0" kern="1200" dirty="0" err="1" smtClean="0">
                <a:solidFill>
                  <a:schemeClr val="tx1"/>
                </a:solidFill>
                <a:latin typeface="+mn-lt"/>
                <a:ea typeface="+mn-ea"/>
                <a:cs typeface="+mn-cs"/>
              </a:rPr>
              <a:t>Wojcicki</a:t>
            </a:r>
            <a:r>
              <a:rPr lang="en-CA" sz="1200" b="0" i="0" kern="1200" dirty="0" smtClean="0">
                <a:solidFill>
                  <a:schemeClr val="tx1"/>
                </a:solidFill>
                <a:latin typeface="+mn-lt"/>
                <a:ea typeface="+mn-ea"/>
                <a:cs typeface="+mn-cs"/>
              </a:rPr>
              <a:t>: </a:t>
            </a:r>
            <a:r>
              <a:rPr lang="en-CA" sz="1200" b="0" i="0" kern="1200" dirty="0" smtClean="0">
                <a:solidFill>
                  <a:schemeClr val="tx1"/>
                </a:solidFill>
                <a:latin typeface="+mn-lt"/>
                <a:ea typeface="+mn-ea"/>
                <a:cs typeface="+mn-cs"/>
                <a:hlinkClick r:id="rId3"/>
              </a:rPr>
              <a:t>Student Engagement is Key</a:t>
            </a:r>
            <a:endParaRPr lang="en-CA" sz="1200" b="0"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 why do students drop out? because they don't see the curriculum as relevant</a:t>
            </a:r>
          </a:p>
          <a:p>
            <a:r>
              <a:rPr lang="en-CA" sz="1200" b="0" i="0" kern="1200" dirty="0" smtClean="0">
                <a:solidFill>
                  <a:schemeClr val="tx1"/>
                </a:solidFill>
                <a:latin typeface="+mn-lt"/>
                <a:ea typeface="+mn-ea"/>
                <a:cs typeface="+mn-cs"/>
              </a:rPr>
              <a:t>- what skills are relevant? 21st century skills - blogging, reading ads</a:t>
            </a:r>
          </a:p>
          <a:p>
            <a:r>
              <a:rPr lang="en-CA" sz="1200" b="0" i="0" kern="1200" dirty="0" smtClean="0">
                <a:solidFill>
                  <a:schemeClr val="tx1"/>
                </a:solidFill>
                <a:latin typeface="+mn-lt"/>
                <a:ea typeface="+mn-ea"/>
                <a:cs typeface="+mn-cs"/>
              </a:rPr>
              <a:t>- need to get school districts to change - students are in 'airplane mode' - students need input, education that serves their interests</a:t>
            </a:r>
          </a:p>
          <a:p>
            <a:r>
              <a:rPr lang="en-CA" sz="1200" b="0" i="0" kern="1200" dirty="0" smtClean="0">
                <a:solidFill>
                  <a:schemeClr val="tx1"/>
                </a:solidFill>
                <a:latin typeface="+mn-lt"/>
                <a:ea typeface="+mn-ea"/>
                <a:cs typeface="+mn-cs"/>
              </a:rPr>
              <a:t>- need creative teachers</a:t>
            </a:r>
          </a:p>
          <a:p>
            <a:r>
              <a:rPr lang="en-CA" dirty="0" smtClean="0"/>
              <a:t/>
            </a:r>
            <a:br>
              <a:rPr lang="en-CA" dirty="0" smtClean="0"/>
            </a:br>
            <a:endParaRPr lang="en-CA" dirty="0"/>
          </a:p>
        </p:txBody>
      </p:sp>
      <p:sp>
        <p:nvSpPr>
          <p:cNvPr id="4" name="Slide Number Placeholder 3"/>
          <p:cNvSpPr>
            <a:spLocks noGrp="1"/>
          </p:cNvSpPr>
          <p:nvPr>
            <p:ph type="sldNum" sz="quarter" idx="10"/>
          </p:nvPr>
        </p:nvSpPr>
        <p:spPr/>
        <p:txBody>
          <a:bodyPr/>
          <a:lstStyle/>
          <a:p>
            <a:fld id="{5C9B102E-0712-4AD4-AA9C-014DE5CB698E}" type="slidenum">
              <a:rPr lang="en-CA" smtClean="0"/>
              <a:t>21</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smtClean="0">
                <a:solidFill>
                  <a:schemeClr val="tx1"/>
                </a:solidFill>
                <a:latin typeface="+mn-lt"/>
                <a:ea typeface="+mn-ea"/>
                <a:cs typeface="+mn-cs"/>
              </a:rPr>
              <a:t>Teacher Tube - </a:t>
            </a:r>
            <a:r>
              <a:rPr lang="en-CA" sz="1200" b="0" i="0" kern="1200" dirty="0" smtClean="0">
                <a:solidFill>
                  <a:schemeClr val="tx1"/>
                </a:solidFill>
                <a:latin typeface="+mn-lt"/>
                <a:ea typeface="+mn-ea"/>
                <a:cs typeface="+mn-cs"/>
                <a:hlinkClick r:id="rId3"/>
              </a:rPr>
              <a:t>What is Student Engagement?</a:t>
            </a:r>
            <a:endParaRPr lang="en-CA" sz="1200" b="0"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- 10 seconds - multiplication rap</a:t>
            </a:r>
          </a:p>
          <a:p>
            <a:r>
              <a:rPr lang="en-CA" sz="1200" b="0" i="0" kern="1200" dirty="0" smtClean="0">
                <a:solidFill>
                  <a:schemeClr val="tx1"/>
                </a:solidFill>
                <a:latin typeface="+mn-lt"/>
                <a:ea typeface="+mn-ea"/>
                <a:cs typeface="+mn-cs"/>
              </a:rPr>
              <a:t>- students choose field, become experts in the field, then they teach the other students</a:t>
            </a:r>
          </a:p>
          <a:p>
            <a:r>
              <a:rPr lang="en-CA" sz="1200" b="0" i="0" kern="1200" dirty="0" smtClean="0">
                <a:solidFill>
                  <a:schemeClr val="tx1"/>
                </a:solidFill>
                <a:latin typeface="+mn-lt"/>
                <a:ea typeface="+mn-ea"/>
                <a:cs typeface="+mn-cs"/>
              </a:rPr>
              <a:t>- 1:50 - nice definition - looking, thinking, engaging, talking... "doing something"</a:t>
            </a:r>
          </a:p>
          <a:p>
            <a:r>
              <a:rPr lang="en-CA" sz="1200" b="0" i="0" kern="1200" dirty="0" smtClean="0">
                <a:solidFill>
                  <a:schemeClr val="tx1"/>
                </a:solidFill>
                <a:latin typeface="+mn-lt"/>
                <a:ea typeface="+mn-ea"/>
                <a:cs typeface="+mn-cs"/>
              </a:rPr>
              <a:t>- think-pair-share, looking at test results &amp;amp; evaluating errors, peer editing, we choose what we measure...</a:t>
            </a:r>
          </a:p>
          <a:p>
            <a:endParaRPr lang="en-CA" dirty="0"/>
          </a:p>
        </p:txBody>
      </p:sp>
      <p:sp>
        <p:nvSpPr>
          <p:cNvPr id="4" name="Slide Number Placeholder 3"/>
          <p:cNvSpPr>
            <a:spLocks noGrp="1"/>
          </p:cNvSpPr>
          <p:nvPr>
            <p:ph type="sldNum" sz="quarter" idx="10"/>
          </p:nvPr>
        </p:nvSpPr>
        <p:spPr/>
        <p:txBody>
          <a:bodyPr/>
          <a:lstStyle/>
          <a:p>
            <a:fld id="{5C9B102E-0712-4AD4-AA9C-014DE5CB698E}" type="slidenum">
              <a:rPr lang="en-CA" smtClean="0"/>
              <a:t>23</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smtClean="0">
                <a:solidFill>
                  <a:schemeClr val="tx1"/>
                </a:solidFill>
                <a:latin typeface="+mn-lt"/>
                <a:ea typeface="+mn-ea"/>
                <a:cs typeface="+mn-cs"/>
              </a:rPr>
              <a:t/>
            </a:r>
            <a:br>
              <a:rPr lang="en-CA" sz="1200" b="0" i="0" kern="1200" dirty="0" smtClean="0">
                <a:solidFill>
                  <a:schemeClr val="tx1"/>
                </a:solidFill>
                <a:latin typeface="+mn-lt"/>
                <a:ea typeface="+mn-ea"/>
                <a:cs typeface="+mn-cs"/>
              </a:rPr>
            </a:br>
            <a:r>
              <a:rPr lang="en-CA" sz="1200" b="0" i="0" kern="1200" dirty="0" smtClean="0">
                <a:solidFill>
                  <a:schemeClr val="tx1"/>
                </a:solidFill>
                <a:latin typeface="+mn-lt"/>
                <a:ea typeface="+mn-ea"/>
                <a:cs typeface="+mn-cs"/>
              </a:rPr>
              <a:t>TED, Gabe </a:t>
            </a:r>
            <a:r>
              <a:rPr lang="en-CA" sz="1200" b="0" i="0" kern="1200" dirty="0" err="1" smtClean="0">
                <a:solidFill>
                  <a:schemeClr val="tx1"/>
                </a:solidFill>
                <a:latin typeface="+mn-lt"/>
                <a:ea typeface="+mn-ea"/>
                <a:cs typeface="+mn-cs"/>
              </a:rPr>
              <a:t>Zichermann</a:t>
            </a:r>
            <a:r>
              <a:rPr lang="en-CA" sz="1200" b="0" i="0" kern="1200" dirty="0" smtClean="0">
                <a:solidFill>
                  <a:schemeClr val="tx1"/>
                </a:solidFill>
                <a:latin typeface="+mn-lt"/>
                <a:ea typeface="+mn-ea"/>
                <a:cs typeface="+mn-cs"/>
              </a:rPr>
              <a:t>: </a:t>
            </a:r>
            <a:r>
              <a:rPr lang="en-CA" sz="1200" b="0" i="0" kern="1200" dirty="0" smtClean="0">
                <a:solidFill>
                  <a:schemeClr val="tx1"/>
                </a:solidFill>
                <a:latin typeface="+mn-lt"/>
                <a:ea typeface="+mn-ea"/>
                <a:cs typeface="+mn-cs"/>
                <a:hlinkClick r:id="rId3"/>
              </a:rPr>
              <a:t>How games make kids smarter</a:t>
            </a:r>
            <a:endParaRPr lang="en-CA" sz="1200" b="0"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Game Thinking - game mechanisms to engage audiences</a:t>
            </a:r>
          </a:p>
          <a:p>
            <a:r>
              <a:rPr lang="en-CA" sz="1200" b="0" i="0" kern="1200" dirty="0" smtClean="0">
                <a:solidFill>
                  <a:schemeClr val="tx1"/>
                </a:solidFill>
                <a:latin typeface="+mn-lt"/>
                <a:ea typeface="+mn-ea"/>
                <a:cs typeface="+mn-cs"/>
              </a:rPr>
              <a:t>- speed camera lottery (11:00 or so)</a:t>
            </a:r>
          </a:p>
          <a:p>
            <a:r>
              <a:rPr lang="en-CA" sz="1200" b="0" i="0" kern="1200" dirty="0" smtClean="0">
                <a:solidFill>
                  <a:schemeClr val="tx1"/>
                </a:solidFill>
                <a:latin typeface="+mn-lt"/>
                <a:ea typeface="+mn-ea"/>
                <a:cs typeface="+mn-cs"/>
              </a:rPr>
              <a:t>Features:</a:t>
            </a:r>
          </a:p>
          <a:p>
            <a:r>
              <a:rPr lang="en-CA" sz="1200" b="0" i="0" kern="1200" dirty="0" smtClean="0">
                <a:solidFill>
                  <a:schemeClr val="tx1"/>
                </a:solidFill>
                <a:latin typeface="+mn-lt"/>
                <a:ea typeface="+mn-ea"/>
                <a:cs typeface="+mn-cs"/>
              </a:rPr>
              <a:t>- faster pace</a:t>
            </a:r>
          </a:p>
          <a:p>
            <a:r>
              <a:rPr lang="en-CA" sz="1200" b="0" i="0" kern="1200" dirty="0" smtClean="0">
                <a:solidFill>
                  <a:schemeClr val="tx1"/>
                </a:solidFill>
                <a:latin typeface="+mn-lt"/>
                <a:ea typeface="+mn-ea"/>
                <a:cs typeface="+mn-cs"/>
              </a:rPr>
              <a:t>- rewards everywhere</a:t>
            </a:r>
          </a:p>
          <a:p>
            <a:r>
              <a:rPr lang="en-CA" sz="1200" b="0" i="0" kern="1200" dirty="0" smtClean="0">
                <a:solidFill>
                  <a:schemeClr val="tx1"/>
                </a:solidFill>
                <a:latin typeface="+mn-lt"/>
                <a:ea typeface="+mn-ea"/>
                <a:cs typeface="+mn-cs"/>
              </a:rPr>
              <a:t>- extensive collaborative play</a:t>
            </a:r>
          </a:p>
          <a:p>
            <a:r>
              <a:rPr lang="en-CA" sz="1200" b="0" i="0" kern="1200" dirty="0" smtClean="0">
                <a:solidFill>
                  <a:schemeClr val="tx1"/>
                </a:solidFill>
                <a:latin typeface="+mn-lt"/>
                <a:ea typeface="+mn-ea"/>
                <a:cs typeface="+mn-cs"/>
              </a:rPr>
              <a:t>- global world</a:t>
            </a:r>
          </a:p>
          <a:p>
            <a:r>
              <a:rPr lang="en-CA" dirty="0" smtClean="0"/>
              <a:t/>
            </a:r>
            <a:br>
              <a:rPr lang="en-CA" dirty="0" smtClean="0"/>
            </a:br>
            <a:endParaRPr lang="en-CA" dirty="0"/>
          </a:p>
        </p:txBody>
      </p:sp>
      <p:sp>
        <p:nvSpPr>
          <p:cNvPr id="4" name="Slide Number Placeholder 3"/>
          <p:cNvSpPr>
            <a:spLocks noGrp="1"/>
          </p:cNvSpPr>
          <p:nvPr>
            <p:ph type="sldNum" sz="quarter" idx="10"/>
          </p:nvPr>
        </p:nvSpPr>
        <p:spPr/>
        <p:txBody>
          <a:bodyPr/>
          <a:lstStyle/>
          <a:p>
            <a:fld id="{5C9B102E-0712-4AD4-AA9C-014DE5CB698E}" type="slidenum">
              <a:rPr lang="en-CA" smtClean="0"/>
              <a:t>24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7578DBD-A660-4EE4-95FF-2FFAA60CD0B2}" type="datetimeFigureOut">
              <a:rPr lang="en-CA" smtClean="0"/>
              <a:t>22/11/2011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7578DBD-A660-4EE4-95FF-2FFAA60CD0B2}" type="datetimeFigureOut">
              <a:rPr lang="en-CA" smtClean="0"/>
              <a:t>22/11/2011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7578DBD-A660-4EE4-95FF-2FFAA60CD0B2}" type="datetimeFigureOut">
              <a:rPr lang="en-CA" smtClean="0"/>
              <a:t>22/11/2011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7578DBD-A660-4EE4-95FF-2FFAA60CD0B2}" type="datetimeFigureOut">
              <a:rPr lang="en-CA" smtClean="0"/>
              <a:t>22/11/2011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78DBD-A660-4EE4-95FF-2FFAA60CD0B2}" type="datetimeFigureOut">
              <a:rPr lang="en-CA" smtClean="0"/>
              <a:t>22/11/2011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7578DBD-A660-4EE4-95FF-2FFAA60CD0B2}" type="datetimeFigureOut">
              <a:rPr lang="en-CA" smtClean="0"/>
              <a:t>22/11/2011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7578DBD-A660-4EE4-95FF-2FFAA60CD0B2}" type="datetimeFigureOut">
              <a:rPr lang="en-CA" smtClean="0"/>
              <a:t>22/11/2011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7578DBD-A660-4EE4-95FF-2FFAA60CD0B2}" type="datetimeFigureOut">
              <a:rPr lang="en-CA" smtClean="0"/>
              <a:t>22/11/2011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78DBD-A660-4EE4-95FF-2FFAA60CD0B2}" type="datetimeFigureOut">
              <a:rPr lang="en-CA" smtClean="0"/>
              <a:t>22/11/2011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78DBD-A660-4EE4-95FF-2FFAA60CD0B2}" type="datetimeFigureOut">
              <a:rPr lang="en-CA" smtClean="0"/>
              <a:t>22/11/2011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78DBD-A660-4EE4-95FF-2FFAA60CD0B2}" type="datetimeFigureOut">
              <a:rPr lang="en-CA" smtClean="0"/>
              <a:t>22/11/2011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EED929A-185F-4B20-A9B5-63758A2D4622}"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78DBD-A660-4EE4-95FF-2FFAA60CD0B2}" type="datetimeFigureOut">
              <a:rPr lang="en-CA" smtClean="0"/>
              <a:t>22/11/2011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D929A-185F-4B20-A9B5-63758A2D4622}"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hange.mooc.ca/"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rrodl.org/index.php/irrodl/article/view/882/1689"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rikduval.wordpress.com/2011/11/08/the-speed-of-tech-owd1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st.usc.edu/blog/beyond_clickers_-_polling_tec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it.ly/sQfdX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gforsythe.ca/topics/openlearning/ds106-openlearni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eerc.wordpress.com/2010/03/09/online-student-engagement/" TargetMode="External"/><Relationship Id="rId1" Type="http://schemas.openxmlformats.org/officeDocument/2006/relationships/slideLayout" Target="../slideLayouts/slideLayout2.xml"/><Relationship Id="rId4" Type="http://schemas.openxmlformats.org/officeDocument/2006/relationships/hyperlink" Target="http://bit.ly/us0Jo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bit.ly/vFAi2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scilite.org.au/conferences/sydney10/procs/Beer-full.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vimeo.com/9216308"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bit.ly/uBXovH"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bit.ly/suyUVJ"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ted.com/talks/gabe_zichermann_how_games_make_kids_smarter.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lideshare.net/Downes/munimall-a-review"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ownes.ca/news/OLDaily.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nnect.downes.c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learnspace.org/Articles/connectivism.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eW3gMGqcZQ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t.ly/vYgbwd"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ugpete.wordpress.com/2011/11/22/learn-ic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4953000" cy="1222375"/>
          </a:xfrm>
        </p:spPr>
        <p:txBody>
          <a:bodyPr>
            <a:normAutofit fontScale="90000"/>
          </a:bodyPr>
          <a:lstStyle/>
          <a:p>
            <a:pPr algn="l"/>
            <a:r>
              <a:rPr lang="en-CA" dirty="0" smtClean="0"/>
              <a:t>Engagement and Motivation in MOOCs</a:t>
            </a:r>
            <a:endParaRPr lang="en-CA" dirty="0"/>
          </a:p>
        </p:txBody>
      </p:sp>
      <p:sp>
        <p:nvSpPr>
          <p:cNvPr id="3" name="Subtitle 2"/>
          <p:cNvSpPr>
            <a:spLocks noGrp="1"/>
          </p:cNvSpPr>
          <p:nvPr>
            <p:ph type="subTitle" idx="1"/>
          </p:nvPr>
        </p:nvSpPr>
        <p:spPr>
          <a:xfrm>
            <a:off x="533400" y="5334000"/>
            <a:ext cx="6400800" cy="1219200"/>
          </a:xfrm>
        </p:spPr>
        <p:txBody>
          <a:bodyPr/>
          <a:lstStyle/>
          <a:p>
            <a:pPr algn="l"/>
            <a:r>
              <a:rPr lang="en-CA" dirty="0" smtClean="0"/>
              <a:t>Stephen Downes</a:t>
            </a:r>
          </a:p>
          <a:p>
            <a:pPr algn="l"/>
            <a:r>
              <a:rPr lang="en-CA" dirty="0" smtClean="0"/>
              <a:t>November 22, 2011</a:t>
            </a:r>
            <a:endParaRPr lang="en-CA" dirty="0"/>
          </a:p>
        </p:txBody>
      </p:sp>
      <p:pic>
        <p:nvPicPr>
          <p:cNvPr id="1026" name="Picture 2"/>
          <p:cNvPicPr>
            <a:picLocks noChangeAspect="1" noChangeArrowheads="1"/>
          </p:cNvPicPr>
          <p:nvPr/>
        </p:nvPicPr>
        <p:blipFill>
          <a:blip r:embed="rId2" cstate="print"/>
          <a:srcRect/>
          <a:stretch>
            <a:fillRect/>
          </a:stretch>
        </p:blipFill>
        <p:spPr bwMode="auto">
          <a:xfrm>
            <a:off x="3429000" y="1600200"/>
            <a:ext cx="5649248" cy="3733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85800" y="1570514"/>
            <a:ext cx="2743201" cy="377301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We are currently offering a 30 week monster course called #Change11 with 2200 students</a:t>
            </a:r>
            <a:endParaRPr lang="en-CA" dirty="0"/>
          </a:p>
        </p:txBody>
      </p:sp>
      <p:pic>
        <p:nvPicPr>
          <p:cNvPr id="21505" name="Picture 1"/>
          <p:cNvPicPr>
            <a:picLocks noChangeAspect="1" noChangeArrowheads="1"/>
          </p:cNvPicPr>
          <p:nvPr/>
        </p:nvPicPr>
        <p:blipFill>
          <a:blip r:embed="rId2" cstate="print"/>
          <a:srcRect/>
          <a:stretch>
            <a:fillRect/>
          </a:stretch>
        </p:blipFill>
        <p:spPr bwMode="auto">
          <a:xfrm>
            <a:off x="914399" y="2667000"/>
            <a:ext cx="5070925" cy="3200400"/>
          </a:xfrm>
          <a:prstGeom prst="rect">
            <a:avLst/>
          </a:prstGeom>
          <a:noFill/>
          <a:ln w="9525">
            <a:solidFill>
              <a:schemeClr val="tx2">
                <a:lumMod val="20000"/>
                <a:lumOff val="80000"/>
              </a:schemeClr>
            </a:solidFill>
            <a:miter lim="800000"/>
            <a:headEnd/>
            <a:tailEnd/>
          </a:ln>
        </p:spPr>
      </p:pic>
      <p:sp>
        <p:nvSpPr>
          <p:cNvPr id="5" name="Rectangle 4"/>
          <p:cNvSpPr/>
          <p:nvPr/>
        </p:nvSpPr>
        <p:spPr>
          <a:xfrm>
            <a:off x="838200" y="5943600"/>
            <a:ext cx="1676164" cy="276999"/>
          </a:xfrm>
          <a:prstGeom prst="rect">
            <a:avLst/>
          </a:prstGeom>
        </p:spPr>
        <p:txBody>
          <a:bodyPr wrap="none">
            <a:spAutoFit/>
          </a:bodyPr>
          <a:lstStyle/>
          <a:p>
            <a:r>
              <a:rPr lang="en-CA" sz="1200" dirty="0" smtClean="0">
                <a:hlinkClick r:id="rId3"/>
              </a:rPr>
              <a:t>http://change.mooc.ca/</a:t>
            </a:r>
            <a:endParaRPr lang="en-CA"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And we’re seeing the same sort of pattern we’ve seen in other connectivist courses.</a:t>
            </a:r>
            <a:endParaRPr lang="en-CA" dirty="0"/>
          </a:p>
        </p:txBody>
      </p:sp>
      <p:pic>
        <p:nvPicPr>
          <p:cNvPr id="23554" name="Picture 2"/>
          <p:cNvPicPr>
            <a:picLocks noChangeAspect="1" noChangeArrowheads="1"/>
          </p:cNvPicPr>
          <p:nvPr/>
        </p:nvPicPr>
        <p:blipFill>
          <a:blip r:embed="rId2" cstate="print"/>
          <a:srcRect/>
          <a:stretch>
            <a:fillRect/>
          </a:stretch>
        </p:blipFill>
        <p:spPr bwMode="auto">
          <a:xfrm>
            <a:off x="838200" y="2667000"/>
            <a:ext cx="5991225" cy="3133725"/>
          </a:xfrm>
          <a:prstGeom prst="rect">
            <a:avLst/>
          </a:prstGeom>
          <a:noFill/>
          <a:ln w="9525">
            <a:noFill/>
            <a:miter lim="800000"/>
            <a:headEnd/>
            <a:tailEnd/>
          </a:ln>
        </p:spPr>
      </p:pic>
      <p:sp>
        <p:nvSpPr>
          <p:cNvPr id="5" name="Rectangle 4"/>
          <p:cNvSpPr/>
          <p:nvPr/>
        </p:nvSpPr>
        <p:spPr>
          <a:xfrm>
            <a:off x="762000" y="5867400"/>
            <a:ext cx="4572000" cy="276999"/>
          </a:xfrm>
          <a:prstGeom prst="rect">
            <a:avLst/>
          </a:prstGeom>
        </p:spPr>
        <p:txBody>
          <a:bodyPr>
            <a:spAutoFit/>
          </a:bodyPr>
          <a:lstStyle/>
          <a:p>
            <a:r>
              <a:rPr lang="en-CA" sz="1200" dirty="0" smtClean="0">
                <a:hlinkClick r:id="rId3"/>
              </a:rPr>
              <a:t>http://www.irrodl.org/index.php/irrodl/article/view/882/1689</a:t>
            </a:r>
            <a:endParaRPr lang="en-CA"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The decline can be dramatic.</a:t>
            </a:r>
            <a:endParaRPr lang="en-CA" dirty="0"/>
          </a:p>
        </p:txBody>
      </p:sp>
      <p:pic>
        <p:nvPicPr>
          <p:cNvPr id="24579" name="Picture 3"/>
          <p:cNvPicPr>
            <a:picLocks noChangeAspect="1" noChangeArrowheads="1"/>
          </p:cNvPicPr>
          <p:nvPr/>
        </p:nvPicPr>
        <p:blipFill>
          <a:blip r:embed="rId2" cstate="print"/>
          <a:srcRect/>
          <a:stretch>
            <a:fillRect/>
          </a:stretch>
        </p:blipFill>
        <p:spPr bwMode="auto">
          <a:xfrm>
            <a:off x="914400" y="2133600"/>
            <a:ext cx="4729162" cy="3548865"/>
          </a:xfrm>
          <a:prstGeom prst="rect">
            <a:avLst/>
          </a:prstGeom>
          <a:noFill/>
          <a:ln w="9525">
            <a:noFill/>
            <a:miter lim="800000"/>
            <a:headEnd/>
            <a:tailEnd/>
          </a:ln>
        </p:spPr>
      </p:pic>
      <p:sp>
        <p:nvSpPr>
          <p:cNvPr id="6" name="Rectangle 5"/>
          <p:cNvSpPr/>
          <p:nvPr/>
        </p:nvSpPr>
        <p:spPr>
          <a:xfrm>
            <a:off x="838200" y="5715000"/>
            <a:ext cx="5257800" cy="276999"/>
          </a:xfrm>
          <a:prstGeom prst="rect">
            <a:avLst/>
          </a:prstGeom>
        </p:spPr>
        <p:txBody>
          <a:bodyPr wrap="square">
            <a:spAutoFit/>
          </a:bodyPr>
          <a:lstStyle/>
          <a:p>
            <a:r>
              <a:rPr lang="en-CA" sz="1200" dirty="0" smtClean="0">
                <a:hlinkClick r:id="rId3"/>
              </a:rPr>
              <a:t>http://erikduval.wordpress.com/2011/11/08/the-speed-of-tech-owd11/</a:t>
            </a:r>
            <a:endParaRPr lang="en-CA"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	The problem may well be a lack of engagement – the presumption is engagement is related to outcomes </a:t>
            </a:r>
            <a:endParaRPr lang="en-CA" dirty="0"/>
          </a:p>
        </p:txBody>
      </p:sp>
      <p:pic>
        <p:nvPicPr>
          <p:cNvPr id="34818" name="Picture 2"/>
          <p:cNvPicPr>
            <a:picLocks noChangeAspect="1" noChangeArrowheads="1"/>
          </p:cNvPicPr>
          <p:nvPr/>
        </p:nvPicPr>
        <p:blipFill>
          <a:blip r:embed="rId2" cstate="print"/>
          <a:srcRect/>
          <a:stretch>
            <a:fillRect/>
          </a:stretch>
        </p:blipFill>
        <p:spPr bwMode="auto">
          <a:xfrm>
            <a:off x="914400" y="3200400"/>
            <a:ext cx="486493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So, how do we raise engagement in a MOOC?</a:t>
            </a:r>
            <a:endParaRPr lang="en-CA" dirty="0"/>
          </a:p>
        </p:txBody>
      </p:sp>
      <p:pic>
        <p:nvPicPr>
          <p:cNvPr id="25602" name="Picture 2" descr="http://cst.usc.edu/assets_c/2010/10/clickers-thumb-730x547-27236.jpg"/>
          <p:cNvPicPr>
            <a:picLocks noChangeAspect="1" noChangeArrowheads="1"/>
          </p:cNvPicPr>
          <p:nvPr/>
        </p:nvPicPr>
        <p:blipFill>
          <a:blip r:embed="rId2" cstate="print"/>
          <a:srcRect/>
          <a:stretch>
            <a:fillRect/>
          </a:stretch>
        </p:blipFill>
        <p:spPr bwMode="auto">
          <a:xfrm>
            <a:off x="533400" y="2209800"/>
            <a:ext cx="4572000" cy="3425868"/>
          </a:xfrm>
          <a:prstGeom prst="rect">
            <a:avLst/>
          </a:prstGeom>
          <a:noFill/>
        </p:spPr>
      </p:pic>
      <p:sp>
        <p:nvSpPr>
          <p:cNvPr id="5" name="Rectangle 4"/>
          <p:cNvSpPr/>
          <p:nvPr/>
        </p:nvSpPr>
        <p:spPr>
          <a:xfrm>
            <a:off x="457200" y="5715000"/>
            <a:ext cx="4572000" cy="276999"/>
          </a:xfrm>
          <a:prstGeom prst="rect">
            <a:avLst/>
          </a:prstGeom>
        </p:spPr>
        <p:txBody>
          <a:bodyPr>
            <a:spAutoFit/>
          </a:bodyPr>
          <a:lstStyle/>
          <a:p>
            <a:r>
              <a:rPr lang="en-CA" sz="1200" dirty="0" smtClean="0">
                <a:hlinkClick r:id="rId3"/>
              </a:rPr>
              <a:t>http://cst.usc.edu/blog/beyond_clickers_-_polling_tech.html</a:t>
            </a:r>
            <a:endParaRPr lang="en-CA"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Engagement can be a “a </a:t>
            </a:r>
            <a:r>
              <a:rPr lang="en-CA" dirty="0"/>
              <a:t>broad </a:t>
            </a:r>
            <a:r>
              <a:rPr lang="en-CA" dirty="0" smtClean="0"/>
              <a:t>construct” fostering active and collaborative learning....</a:t>
            </a:r>
            <a:endParaRPr lang="en-CA" dirty="0"/>
          </a:p>
          <a:p>
            <a:endParaRPr lang="en-CA" dirty="0"/>
          </a:p>
        </p:txBody>
      </p:sp>
      <p:sp>
        <p:nvSpPr>
          <p:cNvPr id="4" name="Rectangle 3"/>
          <p:cNvSpPr/>
          <p:nvPr/>
        </p:nvSpPr>
        <p:spPr>
          <a:xfrm>
            <a:off x="914400" y="5867400"/>
            <a:ext cx="4359335" cy="276999"/>
          </a:xfrm>
          <a:prstGeom prst="rect">
            <a:avLst/>
          </a:prstGeom>
        </p:spPr>
        <p:txBody>
          <a:bodyPr wrap="none">
            <a:spAutoFit/>
          </a:bodyPr>
          <a:lstStyle/>
          <a:p>
            <a:r>
              <a:rPr lang="en-CA" sz="1200" dirty="0" smtClean="0"/>
              <a:t>Vicki </a:t>
            </a:r>
            <a:r>
              <a:rPr lang="en-CA" sz="1200" dirty="0" err="1" smtClean="0"/>
              <a:t>Trowler</a:t>
            </a:r>
            <a:r>
              <a:rPr lang="en-CA" sz="1200" dirty="0" smtClean="0"/>
              <a:t> – Engagement Literature Review  </a:t>
            </a:r>
            <a:r>
              <a:rPr lang="en-CA" sz="1200" dirty="0" smtClean="0">
                <a:hlinkClick r:id="rId3"/>
              </a:rPr>
              <a:t>http://bit.ly/sQfdXL</a:t>
            </a:r>
            <a:r>
              <a:rPr lang="en-CA" sz="1200" dirty="0" smtClean="0"/>
              <a:t> </a:t>
            </a:r>
            <a:endParaRPr lang="en-CA" sz="1200" dirty="0"/>
          </a:p>
        </p:txBody>
      </p:sp>
      <p:pic>
        <p:nvPicPr>
          <p:cNvPr id="26626" name="Picture 2"/>
          <p:cNvPicPr>
            <a:picLocks noChangeAspect="1" noChangeArrowheads="1"/>
          </p:cNvPicPr>
          <p:nvPr/>
        </p:nvPicPr>
        <p:blipFill>
          <a:blip r:embed="rId4" cstate="print"/>
          <a:srcRect/>
          <a:stretch>
            <a:fillRect/>
          </a:stretch>
        </p:blipFill>
        <p:spPr bwMode="auto">
          <a:xfrm>
            <a:off x="914400" y="2743200"/>
            <a:ext cx="7429500" cy="2962275"/>
          </a:xfrm>
          <a:prstGeom prst="rect">
            <a:avLst/>
          </a:prstGeom>
          <a:noFill/>
          <a:ln w="9525">
            <a:solidFill>
              <a:schemeClr val="tx2">
                <a:lumMod val="20000"/>
                <a:lumOff val="80000"/>
              </a:schemeClr>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	Online engagement </a:t>
            </a:r>
            <a:r>
              <a:rPr lang="en-CA" i="1" dirty="0" smtClean="0"/>
              <a:t>can</a:t>
            </a:r>
            <a:r>
              <a:rPr lang="en-CA" dirty="0" smtClean="0"/>
              <a:t> be life-changing</a:t>
            </a:r>
            <a:endParaRPr lang="en-CA" dirty="0"/>
          </a:p>
        </p:txBody>
      </p:sp>
      <p:pic>
        <p:nvPicPr>
          <p:cNvPr id="28674" name="Picture 2"/>
          <p:cNvPicPr>
            <a:picLocks noChangeAspect="1" noChangeArrowheads="1"/>
          </p:cNvPicPr>
          <p:nvPr/>
        </p:nvPicPr>
        <p:blipFill>
          <a:blip r:embed="rId2" cstate="print"/>
          <a:srcRect/>
          <a:stretch>
            <a:fillRect/>
          </a:stretch>
        </p:blipFill>
        <p:spPr bwMode="auto">
          <a:xfrm>
            <a:off x="914400" y="2209800"/>
            <a:ext cx="4191000" cy="3133458"/>
          </a:xfrm>
          <a:prstGeom prst="rect">
            <a:avLst/>
          </a:prstGeom>
          <a:noFill/>
          <a:ln w="9525">
            <a:noFill/>
            <a:miter lim="800000"/>
            <a:headEnd/>
            <a:tailEnd/>
          </a:ln>
        </p:spPr>
      </p:pic>
      <p:sp>
        <p:nvSpPr>
          <p:cNvPr id="5" name="Rectangle 4"/>
          <p:cNvSpPr/>
          <p:nvPr/>
        </p:nvSpPr>
        <p:spPr>
          <a:xfrm>
            <a:off x="838200" y="5410200"/>
            <a:ext cx="4572000" cy="276999"/>
          </a:xfrm>
          <a:prstGeom prst="rect">
            <a:avLst/>
          </a:prstGeom>
        </p:spPr>
        <p:txBody>
          <a:bodyPr>
            <a:spAutoFit/>
          </a:bodyPr>
          <a:lstStyle/>
          <a:p>
            <a:r>
              <a:rPr lang="en-CA" sz="1200" dirty="0" smtClean="0">
                <a:hlinkClick r:id="rId3"/>
              </a:rPr>
              <a:t>http://gforsythe.ca/topics/openlearning/ds106-openlearning/</a:t>
            </a:r>
            <a:endParaRPr lang="en-CA"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What </a:t>
            </a:r>
            <a:r>
              <a:rPr lang="en-CA" i="1" dirty="0" smtClean="0"/>
              <a:t>is</a:t>
            </a:r>
            <a:r>
              <a:rPr lang="en-CA" dirty="0" smtClean="0"/>
              <a:t> it though? </a:t>
            </a:r>
            <a:r>
              <a:rPr lang="en-CA" dirty="0"/>
              <a:t>Most of the </a:t>
            </a:r>
            <a:r>
              <a:rPr lang="en-CA" dirty="0" smtClean="0"/>
              <a:t>research... has </a:t>
            </a:r>
            <a:r>
              <a:rPr lang="en-CA" dirty="0"/>
              <a:t>concentrated on the simple measure of </a:t>
            </a:r>
            <a:r>
              <a:rPr lang="en-CA" dirty="0" smtClean="0"/>
              <a:t>attendance </a:t>
            </a:r>
            <a:r>
              <a:rPr lang="en-CA" dirty="0"/>
              <a:t>(Douglas </a:t>
            </a:r>
            <a:r>
              <a:rPr lang="en-CA" dirty="0" smtClean="0"/>
              <a:t>&amp; </a:t>
            </a:r>
            <a:r>
              <a:rPr lang="en-CA" dirty="0" err="1"/>
              <a:t>Alemanne</a:t>
            </a:r>
            <a:r>
              <a:rPr lang="en-CA" dirty="0"/>
              <a:t>, 2007).</a:t>
            </a:r>
          </a:p>
        </p:txBody>
      </p:sp>
      <p:sp>
        <p:nvSpPr>
          <p:cNvPr id="4" name="Rectangle 3"/>
          <p:cNvSpPr/>
          <p:nvPr/>
        </p:nvSpPr>
        <p:spPr>
          <a:xfrm>
            <a:off x="838200" y="5791200"/>
            <a:ext cx="4572000" cy="276999"/>
          </a:xfrm>
          <a:prstGeom prst="rect">
            <a:avLst/>
          </a:prstGeom>
        </p:spPr>
        <p:txBody>
          <a:bodyPr>
            <a:spAutoFit/>
          </a:bodyPr>
          <a:lstStyle/>
          <a:p>
            <a:r>
              <a:rPr lang="en-CA" sz="1200" dirty="0" smtClean="0">
                <a:hlinkClick r:id="rId2"/>
              </a:rPr>
              <a:t>http://beerc.wordpress.com/2010/03/09/online-student-engagement/</a:t>
            </a:r>
            <a:r>
              <a:rPr lang="en-CA" sz="1200" dirty="0" smtClean="0"/>
              <a:t> </a:t>
            </a:r>
            <a:endParaRPr lang="en-CA" sz="1200" dirty="0"/>
          </a:p>
        </p:txBody>
      </p:sp>
      <p:pic>
        <p:nvPicPr>
          <p:cNvPr id="29698" name="Picture 2" descr="http://www.couchmiddleschool.org/home/wp-content/uploads/Attendance.jpg"/>
          <p:cNvPicPr>
            <a:picLocks noChangeAspect="1" noChangeArrowheads="1"/>
          </p:cNvPicPr>
          <p:nvPr/>
        </p:nvPicPr>
        <p:blipFill>
          <a:blip r:embed="rId3" cstate="print"/>
          <a:srcRect/>
          <a:stretch>
            <a:fillRect/>
          </a:stretch>
        </p:blipFill>
        <p:spPr bwMode="auto">
          <a:xfrm>
            <a:off x="914400" y="3200400"/>
            <a:ext cx="3773552" cy="2514719"/>
          </a:xfrm>
          <a:prstGeom prst="rect">
            <a:avLst/>
          </a:prstGeom>
          <a:noFill/>
        </p:spPr>
      </p:pic>
      <p:sp>
        <p:nvSpPr>
          <p:cNvPr id="6" name="Rectangle 5"/>
          <p:cNvSpPr/>
          <p:nvPr/>
        </p:nvSpPr>
        <p:spPr>
          <a:xfrm>
            <a:off x="838200" y="6096000"/>
            <a:ext cx="1886799" cy="276999"/>
          </a:xfrm>
          <a:prstGeom prst="rect">
            <a:avLst/>
          </a:prstGeom>
        </p:spPr>
        <p:txBody>
          <a:bodyPr wrap="none">
            <a:spAutoFit/>
          </a:bodyPr>
          <a:lstStyle/>
          <a:p>
            <a:r>
              <a:rPr lang="en-CA" sz="1200" dirty="0" smtClean="0"/>
              <a:t>Photo: </a:t>
            </a:r>
            <a:r>
              <a:rPr lang="en-CA" sz="1200" dirty="0" smtClean="0">
                <a:hlinkClick r:id="rId4"/>
              </a:rPr>
              <a:t>http://bit.ly/us0Joe</a:t>
            </a:r>
            <a:r>
              <a:rPr lang="en-CA" sz="1200" dirty="0" smtClean="0"/>
              <a:t> </a:t>
            </a:r>
            <a:endParaRPr lang="en-CA"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CA" dirty="0" smtClean="0"/>
              <a:t>	But, on-campus engagement may be very different from online engagement</a:t>
            </a:r>
            <a:endParaRPr lang="en-CA" dirty="0"/>
          </a:p>
        </p:txBody>
      </p:sp>
      <p:sp>
        <p:nvSpPr>
          <p:cNvPr id="4" name="Rectangle 3"/>
          <p:cNvSpPr/>
          <p:nvPr/>
        </p:nvSpPr>
        <p:spPr>
          <a:xfrm>
            <a:off x="762000" y="5791200"/>
            <a:ext cx="3051156" cy="276999"/>
          </a:xfrm>
          <a:prstGeom prst="rect">
            <a:avLst/>
          </a:prstGeom>
        </p:spPr>
        <p:txBody>
          <a:bodyPr wrap="none">
            <a:spAutoFit/>
          </a:bodyPr>
          <a:lstStyle/>
          <a:p>
            <a:r>
              <a:rPr lang="en-CA" sz="1200" dirty="0" smtClean="0"/>
              <a:t>NSSE Engagement Report </a:t>
            </a:r>
            <a:r>
              <a:rPr lang="en-CA" sz="1200" dirty="0" smtClean="0">
                <a:hlinkClick r:id="rId3"/>
              </a:rPr>
              <a:t>http://bit.ly/vFAi2V</a:t>
            </a:r>
            <a:r>
              <a:rPr lang="en-CA" sz="1200" dirty="0" smtClean="0"/>
              <a:t> </a:t>
            </a:r>
            <a:endParaRPr lang="en-CA" sz="1200" dirty="0"/>
          </a:p>
        </p:txBody>
      </p:sp>
      <p:pic>
        <p:nvPicPr>
          <p:cNvPr id="27650" name="Picture 2"/>
          <p:cNvPicPr>
            <a:picLocks noChangeAspect="1" noChangeArrowheads="1"/>
          </p:cNvPicPr>
          <p:nvPr/>
        </p:nvPicPr>
        <p:blipFill>
          <a:blip r:embed="rId4" cstate="print"/>
          <a:srcRect/>
          <a:stretch>
            <a:fillRect/>
          </a:stretch>
        </p:blipFill>
        <p:spPr bwMode="auto">
          <a:xfrm>
            <a:off x="838200" y="2667000"/>
            <a:ext cx="4171950" cy="3031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In the online world, this translates into counting page hits or time on the LMS</a:t>
            </a:r>
            <a:endParaRPr lang="en-CA" dirty="0"/>
          </a:p>
        </p:txBody>
      </p:sp>
      <p:pic>
        <p:nvPicPr>
          <p:cNvPr id="33794" name="Picture 2"/>
          <p:cNvPicPr>
            <a:picLocks noChangeAspect="1" noChangeArrowheads="1"/>
          </p:cNvPicPr>
          <p:nvPr/>
        </p:nvPicPr>
        <p:blipFill>
          <a:blip r:embed="rId3" cstate="print"/>
          <a:srcRect/>
          <a:stretch>
            <a:fillRect/>
          </a:stretch>
        </p:blipFill>
        <p:spPr bwMode="auto">
          <a:xfrm>
            <a:off x="838200" y="2743200"/>
            <a:ext cx="5133975" cy="2352675"/>
          </a:xfrm>
          <a:prstGeom prst="rect">
            <a:avLst/>
          </a:prstGeom>
          <a:noFill/>
          <a:ln w="9525">
            <a:noFill/>
            <a:miter lim="800000"/>
            <a:headEnd/>
            <a:tailEnd/>
          </a:ln>
        </p:spPr>
      </p:pic>
      <p:sp>
        <p:nvSpPr>
          <p:cNvPr id="5" name="Rectangle 4"/>
          <p:cNvSpPr/>
          <p:nvPr/>
        </p:nvSpPr>
        <p:spPr>
          <a:xfrm>
            <a:off x="762000" y="5181600"/>
            <a:ext cx="4572000" cy="276999"/>
          </a:xfrm>
          <a:prstGeom prst="rect">
            <a:avLst/>
          </a:prstGeom>
        </p:spPr>
        <p:txBody>
          <a:bodyPr>
            <a:spAutoFit/>
          </a:bodyPr>
          <a:lstStyle/>
          <a:p>
            <a:r>
              <a:rPr lang="en-CA" sz="1200" dirty="0" smtClean="0">
                <a:hlinkClick r:id="rId4"/>
              </a:rPr>
              <a:t>http://www.ascilite.org.au/conferences/sydney10/procs/Beer-full.pdf</a:t>
            </a:r>
            <a:endParaRPr lang="en-CA"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This is a discussion of issues, not a presentation of results. </a:t>
            </a:r>
          </a:p>
          <a:p>
            <a:pPr>
              <a:buNone/>
            </a:pPr>
            <a:endParaRPr lang="en-CA" dirty="0"/>
          </a:p>
        </p:txBody>
      </p:sp>
      <p:pic>
        <p:nvPicPr>
          <p:cNvPr id="2050" name="Picture 2" descr="http://brazilianjiujitsuindenvillenewjersey.com/wp-content/uploads/2011/04/wrestling-for-web.jpg"/>
          <p:cNvPicPr>
            <a:picLocks noChangeAspect="1" noChangeArrowheads="1"/>
          </p:cNvPicPr>
          <p:nvPr/>
        </p:nvPicPr>
        <p:blipFill>
          <a:blip r:embed="rId2" cstate="print"/>
          <a:srcRect/>
          <a:stretch>
            <a:fillRect/>
          </a:stretch>
        </p:blipFill>
        <p:spPr bwMode="auto">
          <a:xfrm>
            <a:off x="914400" y="2819400"/>
            <a:ext cx="4610420" cy="2743200"/>
          </a:xfrm>
          <a:prstGeom prst="rect">
            <a:avLst/>
          </a:prstGeom>
          <a:noFill/>
        </p:spPr>
      </p:pic>
      <p:sp>
        <p:nvSpPr>
          <p:cNvPr id="5" name="TextBox 4"/>
          <p:cNvSpPr txBox="1"/>
          <p:nvPr/>
        </p:nvSpPr>
        <p:spPr>
          <a:xfrm>
            <a:off x="838200" y="5638800"/>
            <a:ext cx="3352800" cy="261610"/>
          </a:xfrm>
          <a:prstGeom prst="rect">
            <a:avLst/>
          </a:prstGeom>
          <a:noFill/>
        </p:spPr>
        <p:txBody>
          <a:bodyPr wrap="square" rtlCol="0">
            <a:spAutoFit/>
          </a:bodyPr>
          <a:lstStyle/>
          <a:p>
            <a:r>
              <a:rPr lang="en-CA" sz="1100" dirty="0" smtClean="0"/>
              <a:t>Photo: http://bit.ly/v5sF7k</a:t>
            </a:r>
            <a:endParaRPr lang="en-CA"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	We can force attendance by measuring attendance, but we want something deeper</a:t>
            </a:r>
            <a:endParaRPr lang="en-CA" dirty="0"/>
          </a:p>
        </p:txBody>
      </p:sp>
      <p:pic>
        <p:nvPicPr>
          <p:cNvPr id="35842" name="Picture 2"/>
          <p:cNvPicPr>
            <a:picLocks noChangeAspect="1" noChangeArrowheads="1"/>
          </p:cNvPicPr>
          <p:nvPr/>
        </p:nvPicPr>
        <p:blipFill>
          <a:blip r:embed="rId2" cstate="print"/>
          <a:srcRect/>
          <a:stretch>
            <a:fillRect/>
          </a:stretch>
        </p:blipFill>
        <p:spPr bwMode="auto">
          <a:xfrm>
            <a:off x="838200" y="2743200"/>
            <a:ext cx="517207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	What about engagement as relevance – the idea that people choose their learning?</a:t>
            </a:r>
            <a:endParaRPr lang="en-CA" dirty="0"/>
          </a:p>
        </p:txBody>
      </p:sp>
      <p:pic>
        <p:nvPicPr>
          <p:cNvPr id="36866" name="Picture 2"/>
          <p:cNvPicPr>
            <a:picLocks noChangeAspect="1" noChangeArrowheads="1"/>
          </p:cNvPicPr>
          <p:nvPr/>
        </p:nvPicPr>
        <p:blipFill>
          <a:blip r:embed="rId3" cstate="print"/>
          <a:srcRect/>
          <a:stretch>
            <a:fillRect/>
          </a:stretch>
        </p:blipFill>
        <p:spPr bwMode="auto">
          <a:xfrm>
            <a:off x="838200" y="2667000"/>
            <a:ext cx="4572000" cy="2928314"/>
          </a:xfrm>
          <a:prstGeom prst="rect">
            <a:avLst/>
          </a:prstGeom>
          <a:noFill/>
          <a:ln w="9525">
            <a:noFill/>
            <a:miter lim="800000"/>
            <a:headEnd/>
            <a:tailEnd/>
          </a:ln>
        </p:spPr>
      </p:pic>
      <p:sp>
        <p:nvSpPr>
          <p:cNvPr id="5" name="Rectangle 4"/>
          <p:cNvSpPr/>
          <p:nvPr/>
        </p:nvSpPr>
        <p:spPr>
          <a:xfrm>
            <a:off x="762000" y="5715000"/>
            <a:ext cx="1907830" cy="276999"/>
          </a:xfrm>
          <a:prstGeom prst="rect">
            <a:avLst/>
          </a:prstGeom>
        </p:spPr>
        <p:txBody>
          <a:bodyPr wrap="none">
            <a:spAutoFit/>
          </a:bodyPr>
          <a:lstStyle/>
          <a:p>
            <a:r>
              <a:rPr lang="en-CA" sz="1200" dirty="0" smtClean="0">
                <a:hlinkClick r:id="rId4"/>
              </a:rPr>
              <a:t>http://vimeo.com/9216308</a:t>
            </a:r>
            <a:endParaRPr lang="en-CA"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	But </a:t>
            </a:r>
            <a:r>
              <a:rPr lang="en-CA" dirty="0"/>
              <a:t>the presumption of a MOOC is that participants have self-selected, that they're already interested and motivated.</a:t>
            </a:r>
          </a:p>
          <a:p>
            <a:pPr>
              <a:buNone/>
            </a:pPr>
            <a:r>
              <a:rPr lang="en-CA" dirty="0" smtClean="0"/>
              <a:t/>
            </a:r>
            <a:br>
              <a:rPr lang="en-CA" dirty="0" smtClean="0"/>
            </a:br>
            <a:endParaRPr lang="en-CA" dirty="0"/>
          </a:p>
        </p:txBody>
      </p:sp>
      <p:pic>
        <p:nvPicPr>
          <p:cNvPr id="38914" name="Picture 2"/>
          <p:cNvPicPr>
            <a:picLocks noChangeAspect="1" noChangeArrowheads="1"/>
          </p:cNvPicPr>
          <p:nvPr/>
        </p:nvPicPr>
        <p:blipFill>
          <a:blip r:embed="rId2" cstate="print"/>
          <a:srcRect/>
          <a:stretch>
            <a:fillRect/>
          </a:stretch>
        </p:blipFill>
        <p:spPr bwMode="auto">
          <a:xfrm>
            <a:off x="838200" y="3124200"/>
            <a:ext cx="3762375" cy="2677782"/>
          </a:xfrm>
          <a:prstGeom prst="rect">
            <a:avLst/>
          </a:prstGeom>
          <a:noFill/>
          <a:ln w="9525">
            <a:noFill/>
            <a:miter lim="800000"/>
            <a:headEnd/>
            <a:tailEnd/>
          </a:ln>
        </p:spPr>
      </p:pic>
      <p:sp>
        <p:nvSpPr>
          <p:cNvPr id="5" name="Rectangle 4"/>
          <p:cNvSpPr/>
          <p:nvPr/>
        </p:nvSpPr>
        <p:spPr>
          <a:xfrm>
            <a:off x="838200" y="5943600"/>
            <a:ext cx="1491819" cy="276999"/>
          </a:xfrm>
          <a:prstGeom prst="rect">
            <a:avLst/>
          </a:prstGeom>
        </p:spPr>
        <p:txBody>
          <a:bodyPr wrap="none">
            <a:spAutoFit/>
          </a:bodyPr>
          <a:lstStyle/>
          <a:p>
            <a:r>
              <a:rPr lang="en-CA" sz="1200" dirty="0" smtClean="0">
                <a:hlinkClick r:id="rId3"/>
              </a:rPr>
              <a:t>http://bit.ly/uBXovH</a:t>
            </a:r>
            <a:r>
              <a:rPr lang="en-CA" sz="1200" dirty="0" smtClean="0"/>
              <a:t> </a:t>
            </a:r>
            <a:endParaRPr lang="en-CA"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Engagement as the fostering of activities</a:t>
            </a:r>
            <a:endParaRPr lang="en-CA" dirty="0"/>
          </a:p>
        </p:txBody>
      </p:sp>
      <p:pic>
        <p:nvPicPr>
          <p:cNvPr id="37890" name="Picture 2"/>
          <p:cNvPicPr>
            <a:picLocks noChangeAspect="1" noChangeArrowheads="1"/>
          </p:cNvPicPr>
          <p:nvPr/>
        </p:nvPicPr>
        <p:blipFill>
          <a:blip r:embed="rId3" cstate="print"/>
          <a:srcRect/>
          <a:stretch>
            <a:fillRect/>
          </a:stretch>
        </p:blipFill>
        <p:spPr bwMode="auto">
          <a:xfrm>
            <a:off x="914400" y="2209800"/>
            <a:ext cx="5819775" cy="3198471"/>
          </a:xfrm>
          <a:prstGeom prst="rect">
            <a:avLst/>
          </a:prstGeom>
          <a:noFill/>
          <a:ln w="9525">
            <a:noFill/>
            <a:miter lim="800000"/>
            <a:headEnd/>
            <a:tailEnd/>
          </a:ln>
        </p:spPr>
      </p:pic>
      <p:sp>
        <p:nvSpPr>
          <p:cNvPr id="5" name="Rectangle 4"/>
          <p:cNvSpPr/>
          <p:nvPr/>
        </p:nvSpPr>
        <p:spPr>
          <a:xfrm>
            <a:off x="838200" y="5486400"/>
            <a:ext cx="1444883" cy="276999"/>
          </a:xfrm>
          <a:prstGeom prst="rect">
            <a:avLst/>
          </a:prstGeom>
        </p:spPr>
        <p:txBody>
          <a:bodyPr wrap="none">
            <a:spAutoFit/>
          </a:bodyPr>
          <a:lstStyle/>
          <a:p>
            <a:r>
              <a:rPr lang="en-CA" sz="1200" dirty="0" smtClean="0">
                <a:hlinkClick r:id="rId4"/>
              </a:rPr>
              <a:t>http://bit.ly/suyUVJ</a:t>
            </a:r>
            <a:r>
              <a:rPr lang="en-CA" sz="1200" dirty="0" smtClean="0"/>
              <a:t> </a:t>
            </a:r>
            <a:endParaRPr lang="en-CA"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	Perhaps we can take lessons in engagement from games and game design?</a:t>
            </a:r>
            <a:endParaRPr lang="en-CA" dirty="0"/>
          </a:p>
        </p:txBody>
      </p:sp>
      <p:pic>
        <p:nvPicPr>
          <p:cNvPr id="39938" name="Picture 2" descr="http://gov.ns.ca/news/smr/2010-08-16-medal/media/CANADA-GAMES-MEDALS.jpg"/>
          <p:cNvPicPr>
            <a:picLocks noChangeAspect="1" noChangeArrowheads="1"/>
          </p:cNvPicPr>
          <p:nvPr/>
        </p:nvPicPr>
        <p:blipFill>
          <a:blip r:embed="rId3" cstate="print"/>
          <a:srcRect/>
          <a:stretch>
            <a:fillRect/>
          </a:stretch>
        </p:blipFill>
        <p:spPr bwMode="auto">
          <a:xfrm>
            <a:off x="914400" y="2667000"/>
            <a:ext cx="4680340" cy="2633471"/>
          </a:xfrm>
          <a:prstGeom prst="rect">
            <a:avLst/>
          </a:prstGeom>
          <a:noFill/>
        </p:spPr>
      </p:pic>
      <p:sp>
        <p:nvSpPr>
          <p:cNvPr id="5" name="Rectangle 4"/>
          <p:cNvSpPr/>
          <p:nvPr/>
        </p:nvSpPr>
        <p:spPr>
          <a:xfrm>
            <a:off x="838200" y="5410200"/>
            <a:ext cx="6553200" cy="276999"/>
          </a:xfrm>
          <a:prstGeom prst="rect">
            <a:avLst/>
          </a:prstGeom>
        </p:spPr>
        <p:txBody>
          <a:bodyPr wrap="square">
            <a:spAutoFit/>
          </a:bodyPr>
          <a:lstStyle/>
          <a:p>
            <a:r>
              <a:rPr lang="en-CA" sz="1200" dirty="0" smtClean="0">
                <a:hlinkClick r:id="rId4"/>
              </a:rPr>
              <a:t>http://www.ted.com/talks/gabe_zichermann_how_games_make_kids_smarter.html</a:t>
            </a:r>
            <a:endParaRPr lang="en-CA"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But where is the challenge in a MOOC? Where is the possibility of failure?</a:t>
            </a:r>
            <a:endParaRPr lang="en-CA" dirty="0"/>
          </a:p>
        </p:txBody>
      </p:sp>
      <p:pic>
        <p:nvPicPr>
          <p:cNvPr id="45058" name="Picture 2"/>
          <p:cNvPicPr>
            <a:picLocks noChangeAspect="1" noChangeArrowheads="1"/>
          </p:cNvPicPr>
          <p:nvPr/>
        </p:nvPicPr>
        <p:blipFill>
          <a:blip r:embed="rId2" cstate="print"/>
          <a:srcRect/>
          <a:stretch>
            <a:fillRect/>
          </a:stretch>
        </p:blipFill>
        <p:spPr bwMode="auto">
          <a:xfrm>
            <a:off x="838200" y="2819400"/>
            <a:ext cx="45624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A long time ago, I developed and worked with an LMS. Then I built some online communities. Engagement was easy.</a:t>
            </a:r>
            <a:endParaRPr lang="en-CA" dirty="0"/>
          </a:p>
        </p:txBody>
      </p:sp>
      <p:pic>
        <p:nvPicPr>
          <p:cNvPr id="15362" name="Picture 2" descr="http://www.usdla.org/html/journal/NOV00_Issue/images/image007.jpg"/>
          <p:cNvPicPr>
            <a:picLocks noChangeAspect="1" noChangeArrowheads="1"/>
          </p:cNvPicPr>
          <p:nvPr/>
        </p:nvPicPr>
        <p:blipFill>
          <a:blip r:embed="rId2" cstate="print"/>
          <a:srcRect/>
          <a:stretch>
            <a:fillRect/>
          </a:stretch>
        </p:blipFill>
        <p:spPr bwMode="auto">
          <a:xfrm>
            <a:off x="914400" y="3200400"/>
            <a:ext cx="4023930" cy="2895600"/>
          </a:xfrm>
          <a:prstGeom prst="rect">
            <a:avLst/>
          </a:prstGeom>
          <a:noFill/>
        </p:spPr>
      </p:pic>
      <p:sp>
        <p:nvSpPr>
          <p:cNvPr id="5" name="Rectangle 4"/>
          <p:cNvSpPr/>
          <p:nvPr/>
        </p:nvSpPr>
        <p:spPr>
          <a:xfrm>
            <a:off x="838200" y="6096000"/>
            <a:ext cx="5486400" cy="276999"/>
          </a:xfrm>
          <a:prstGeom prst="rect">
            <a:avLst/>
          </a:prstGeom>
        </p:spPr>
        <p:txBody>
          <a:bodyPr wrap="square">
            <a:spAutoFit/>
          </a:bodyPr>
          <a:lstStyle/>
          <a:p>
            <a:r>
              <a:rPr lang="en-CA" sz="1200" dirty="0" smtClean="0">
                <a:hlinkClick r:id="rId3"/>
              </a:rPr>
              <a:t>http://www.slideshare.net/Downes/munimall-a-review</a:t>
            </a:r>
            <a:endParaRPr lang="en-CA"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More recently, I’ve worked with newsletters, social networks, and distributed networks. Engagement was assumed.</a:t>
            </a:r>
            <a:endParaRPr lang="en-CA" dirty="0"/>
          </a:p>
        </p:txBody>
      </p:sp>
      <p:pic>
        <p:nvPicPr>
          <p:cNvPr id="16386" name="Picture 2"/>
          <p:cNvPicPr>
            <a:picLocks noChangeAspect="1" noChangeArrowheads="1"/>
          </p:cNvPicPr>
          <p:nvPr/>
        </p:nvPicPr>
        <p:blipFill>
          <a:blip r:embed="rId2" cstate="print"/>
          <a:srcRect/>
          <a:stretch>
            <a:fillRect/>
          </a:stretch>
        </p:blipFill>
        <p:spPr bwMode="auto">
          <a:xfrm>
            <a:off x="914400" y="3124200"/>
            <a:ext cx="3800475" cy="3048934"/>
          </a:xfrm>
          <a:prstGeom prst="rect">
            <a:avLst/>
          </a:prstGeom>
          <a:noFill/>
          <a:ln w="9525">
            <a:noFill/>
            <a:miter lim="800000"/>
            <a:headEnd/>
            <a:tailEnd/>
          </a:ln>
        </p:spPr>
      </p:pic>
      <p:sp>
        <p:nvSpPr>
          <p:cNvPr id="5" name="Rectangle 4"/>
          <p:cNvSpPr/>
          <p:nvPr/>
        </p:nvSpPr>
        <p:spPr>
          <a:xfrm>
            <a:off x="838200" y="6248400"/>
            <a:ext cx="2833853" cy="276999"/>
          </a:xfrm>
          <a:prstGeom prst="rect">
            <a:avLst/>
          </a:prstGeom>
        </p:spPr>
        <p:txBody>
          <a:bodyPr wrap="none">
            <a:spAutoFit/>
          </a:bodyPr>
          <a:lstStyle/>
          <a:p>
            <a:r>
              <a:rPr lang="en-CA" sz="1200" dirty="0" smtClean="0">
                <a:hlinkClick r:id="rId3"/>
              </a:rPr>
              <a:t>http://www.downes.ca/news/OLDaily.htm</a:t>
            </a:r>
            <a:endParaRPr lang="en-CA"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	Even more recently, I’ve been working on MOOCs – Massive Open Online Courses. These create new expectations.</a:t>
            </a:r>
          </a:p>
          <a:p>
            <a:endParaRPr lang="en-CA" dirty="0"/>
          </a:p>
        </p:txBody>
      </p:sp>
      <p:pic>
        <p:nvPicPr>
          <p:cNvPr id="17410" name="Picture 2"/>
          <p:cNvPicPr>
            <a:picLocks noChangeAspect="1" noChangeArrowheads="1"/>
          </p:cNvPicPr>
          <p:nvPr/>
        </p:nvPicPr>
        <p:blipFill>
          <a:blip r:embed="rId2" cstate="print"/>
          <a:srcRect/>
          <a:stretch>
            <a:fillRect/>
          </a:stretch>
        </p:blipFill>
        <p:spPr bwMode="auto">
          <a:xfrm>
            <a:off x="914400" y="3124200"/>
            <a:ext cx="4289293" cy="2743200"/>
          </a:xfrm>
          <a:prstGeom prst="rect">
            <a:avLst/>
          </a:prstGeom>
          <a:noFill/>
          <a:ln w="9525">
            <a:noFill/>
            <a:miter lim="800000"/>
            <a:headEnd/>
            <a:tailEnd/>
          </a:ln>
        </p:spPr>
      </p:pic>
      <p:sp>
        <p:nvSpPr>
          <p:cNvPr id="5" name="Rectangle 4"/>
          <p:cNvSpPr/>
          <p:nvPr/>
        </p:nvSpPr>
        <p:spPr>
          <a:xfrm>
            <a:off x="838200" y="5943600"/>
            <a:ext cx="1866345" cy="276999"/>
          </a:xfrm>
          <a:prstGeom prst="rect">
            <a:avLst/>
          </a:prstGeom>
        </p:spPr>
        <p:txBody>
          <a:bodyPr wrap="none">
            <a:spAutoFit/>
          </a:bodyPr>
          <a:lstStyle/>
          <a:p>
            <a:r>
              <a:rPr lang="en-CA" sz="1200" dirty="0" smtClean="0">
                <a:hlinkClick r:id="rId3"/>
              </a:rPr>
              <a:t>http://connect.downes.ca/</a:t>
            </a:r>
            <a:endParaRPr lang="en-CA"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	These aren’t typical courses – they are based on a connectivist pedagogy of learning through linkages and conversation</a:t>
            </a:r>
            <a:endParaRPr lang="en-CA" dirty="0"/>
          </a:p>
        </p:txBody>
      </p:sp>
      <p:pic>
        <p:nvPicPr>
          <p:cNvPr id="18434" name="Picture 2" descr="George_Siemens-connectivism-1634386213_2bf44c5192-280.jpg"/>
          <p:cNvPicPr>
            <a:picLocks noChangeAspect="1" noChangeArrowheads="1"/>
          </p:cNvPicPr>
          <p:nvPr/>
        </p:nvPicPr>
        <p:blipFill>
          <a:blip r:embed="rId2" cstate="print"/>
          <a:srcRect/>
          <a:stretch>
            <a:fillRect/>
          </a:stretch>
        </p:blipFill>
        <p:spPr bwMode="auto">
          <a:xfrm>
            <a:off x="914400" y="3200400"/>
            <a:ext cx="4063998" cy="3048000"/>
          </a:xfrm>
          <a:prstGeom prst="rect">
            <a:avLst/>
          </a:prstGeom>
          <a:noFill/>
        </p:spPr>
      </p:pic>
      <p:sp>
        <p:nvSpPr>
          <p:cNvPr id="5" name="Rectangle 4"/>
          <p:cNvSpPr/>
          <p:nvPr/>
        </p:nvSpPr>
        <p:spPr>
          <a:xfrm>
            <a:off x="838200" y="6324600"/>
            <a:ext cx="3962400" cy="276999"/>
          </a:xfrm>
          <a:prstGeom prst="rect">
            <a:avLst/>
          </a:prstGeom>
        </p:spPr>
        <p:txBody>
          <a:bodyPr wrap="square">
            <a:spAutoFit/>
          </a:bodyPr>
          <a:lstStyle/>
          <a:p>
            <a:r>
              <a:rPr lang="en-CA" sz="1200" dirty="0" smtClean="0">
                <a:hlinkClick r:id="rId3"/>
              </a:rPr>
              <a:t>http://www.elearnspace.org/Articles/connectivism.htm</a:t>
            </a:r>
            <a:endParaRPr lang="en-CA"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Learning isn’t a matter of acquiring facts, but rather the development of connections through engagement and interaction.</a:t>
            </a:r>
            <a:endParaRPr lang="en-CA" dirty="0"/>
          </a:p>
        </p:txBody>
      </p:sp>
      <p:sp>
        <p:nvSpPr>
          <p:cNvPr id="4" name="Rectangle 3"/>
          <p:cNvSpPr/>
          <p:nvPr/>
        </p:nvSpPr>
        <p:spPr>
          <a:xfrm>
            <a:off x="838200" y="6096000"/>
            <a:ext cx="4572000" cy="276999"/>
          </a:xfrm>
          <a:prstGeom prst="rect">
            <a:avLst/>
          </a:prstGeom>
        </p:spPr>
        <p:txBody>
          <a:bodyPr>
            <a:spAutoFit/>
          </a:bodyPr>
          <a:lstStyle/>
          <a:p>
            <a:r>
              <a:rPr lang="en-CA" sz="1200" dirty="0" smtClean="0">
                <a:hlinkClick r:id="rId2"/>
              </a:rPr>
              <a:t>http://www.youtube.com/watch?v=eW3gMGqcZQc</a:t>
            </a:r>
            <a:endParaRPr lang="en-CA" sz="1200" dirty="0"/>
          </a:p>
        </p:txBody>
      </p:sp>
      <p:pic>
        <p:nvPicPr>
          <p:cNvPr id="19458" name="Picture 2"/>
          <p:cNvPicPr>
            <a:picLocks noChangeAspect="1" noChangeArrowheads="1"/>
          </p:cNvPicPr>
          <p:nvPr/>
        </p:nvPicPr>
        <p:blipFill>
          <a:blip r:embed="rId3" cstate="print"/>
          <a:srcRect/>
          <a:stretch>
            <a:fillRect/>
          </a:stretch>
        </p:blipFill>
        <p:spPr bwMode="auto">
          <a:xfrm>
            <a:off x="914400" y="3124200"/>
            <a:ext cx="4768784" cy="2895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The structure of the course isn’t like a book or a narrative, but rather like a web.</a:t>
            </a:r>
            <a:endParaRPr lang="en-CA" dirty="0"/>
          </a:p>
        </p:txBody>
      </p:sp>
      <p:pic>
        <p:nvPicPr>
          <p:cNvPr id="22530" name="Picture 2" descr="http://www.rzuser.uni-heidelberg.de/~x28/en/172/cckenv.jpg"/>
          <p:cNvPicPr>
            <a:picLocks noChangeAspect="1" noChangeArrowheads="1"/>
          </p:cNvPicPr>
          <p:nvPr/>
        </p:nvPicPr>
        <p:blipFill>
          <a:blip r:embed="rId2" cstate="print"/>
          <a:srcRect/>
          <a:stretch>
            <a:fillRect/>
          </a:stretch>
        </p:blipFill>
        <p:spPr bwMode="auto">
          <a:xfrm>
            <a:off x="914400" y="2590800"/>
            <a:ext cx="4582716" cy="3429000"/>
          </a:xfrm>
          <a:prstGeom prst="rect">
            <a:avLst/>
          </a:prstGeom>
          <a:noFill/>
        </p:spPr>
      </p:pic>
      <p:sp>
        <p:nvSpPr>
          <p:cNvPr id="5" name="Rectangle 4"/>
          <p:cNvSpPr/>
          <p:nvPr/>
        </p:nvSpPr>
        <p:spPr>
          <a:xfrm>
            <a:off x="838200" y="6096000"/>
            <a:ext cx="1482778" cy="276999"/>
          </a:xfrm>
          <a:prstGeom prst="rect">
            <a:avLst/>
          </a:prstGeom>
        </p:spPr>
        <p:txBody>
          <a:bodyPr wrap="none">
            <a:spAutoFit/>
          </a:bodyPr>
          <a:lstStyle/>
          <a:p>
            <a:r>
              <a:rPr lang="en-CA" sz="1200" dirty="0" smtClean="0">
                <a:hlinkClick r:id="rId3"/>
              </a:rPr>
              <a:t>http://bit.ly/vYgbwd</a:t>
            </a:r>
            <a:r>
              <a:rPr lang="en-CA" sz="1200" dirty="0" smtClean="0"/>
              <a:t> </a:t>
            </a:r>
            <a:endParaRPr lang="en-CA"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t>	The idea is to learn through practice and reflection, </a:t>
            </a:r>
            <a:r>
              <a:rPr lang="en-CA" i="1" dirty="0" smtClean="0"/>
              <a:t>becoming</a:t>
            </a:r>
            <a:r>
              <a:rPr lang="en-CA" dirty="0" smtClean="0"/>
              <a:t> a knowing person by doing – the way we know people </a:t>
            </a:r>
            <a:r>
              <a:rPr lang="en-CA" i="1" dirty="0" smtClean="0"/>
              <a:t>do</a:t>
            </a:r>
            <a:r>
              <a:rPr lang="en-CA" dirty="0" smtClean="0"/>
              <a:t> learn.</a:t>
            </a:r>
            <a:endParaRPr lang="en-CA" dirty="0"/>
          </a:p>
        </p:txBody>
      </p:sp>
      <p:pic>
        <p:nvPicPr>
          <p:cNvPr id="20482" name="Picture 2" descr="http://dougpete.files.wordpress.com/2011/11/photo-2011-11-09-9-02-57-am.jpg?w=550&amp;h=353"/>
          <p:cNvPicPr>
            <a:picLocks noChangeAspect="1" noChangeArrowheads="1"/>
          </p:cNvPicPr>
          <p:nvPr/>
        </p:nvPicPr>
        <p:blipFill>
          <a:blip r:embed="rId2" cstate="print"/>
          <a:srcRect/>
          <a:stretch>
            <a:fillRect/>
          </a:stretch>
        </p:blipFill>
        <p:spPr bwMode="auto">
          <a:xfrm>
            <a:off x="914400" y="3124200"/>
            <a:ext cx="4495800" cy="2885487"/>
          </a:xfrm>
          <a:prstGeom prst="rect">
            <a:avLst/>
          </a:prstGeom>
          <a:noFill/>
        </p:spPr>
      </p:pic>
      <p:sp>
        <p:nvSpPr>
          <p:cNvPr id="5" name="Rectangle 4"/>
          <p:cNvSpPr/>
          <p:nvPr/>
        </p:nvSpPr>
        <p:spPr>
          <a:xfrm>
            <a:off x="838200" y="6019800"/>
            <a:ext cx="4572000" cy="276999"/>
          </a:xfrm>
          <a:prstGeom prst="rect">
            <a:avLst/>
          </a:prstGeom>
        </p:spPr>
        <p:txBody>
          <a:bodyPr>
            <a:spAutoFit/>
          </a:bodyPr>
          <a:lstStyle/>
          <a:p>
            <a:r>
              <a:rPr lang="en-CA" sz="1200" dirty="0" smtClean="0">
                <a:hlinkClick r:id="rId3"/>
              </a:rPr>
              <a:t>http://dougpete.wordpress.com/2011/11/22/learn-ict/</a:t>
            </a:r>
            <a:endParaRPr lang="en-CA"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145</Words>
  <Application>Microsoft Office PowerPoint</Application>
  <PresentationFormat>On-screen Show (4:3)</PresentationFormat>
  <Paragraphs>101</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Engagement and Motivation in MOOCs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and Motivation in MOOCs</dc:title>
  <dc:creator>Stephen Downes</dc:creator>
  <cp:lastModifiedBy>Stephen Downes</cp:lastModifiedBy>
  <cp:revision>12</cp:revision>
  <dcterms:created xsi:type="dcterms:W3CDTF">2011-11-22T22:17:57Z</dcterms:created>
  <dcterms:modified xsi:type="dcterms:W3CDTF">2011-11-23T11:35:10Z</dcterms:modified>
</cp:coreProperties>
</file>